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8349919a2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8349919a2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1400" y="198050"/>
            <a:ext cx="3734177" cy="49244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0" y="0"/>
            <a:ext cx="4101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Perspective</a:t>
            </a:r>
            <a:r>
              <a:rPr b="1" lang="en" sz="2400"/>
              <a:t> Walk</a:t>
            </a:r>
            <a:endParaRPr b="1" sz="2400"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14752" l="6518" r="13500" t="13496"/>
          <a:stretch/>
        </p:blipFill>
        <p:spPr>
          <a:xfrm>
            <a:off x="81300" y="512625"/>
            <a:ext cx="2561050" cy="129235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4103625" y="391975"/>
            <a:ext cx="1400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highlight>
                  <a:schemeClr val="dk1"/>
                </a:highlight>
              </a:rPr>
              <a:t>TECH </a:t>
            </a:r>
            <a:endParaRPr b="1" sz="20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highlight>
                  <a:schemeClr val="dk1"/>
                </a:highlight>
              </a:rPr>
              <a:t>STACK</a:t>
            </a:r>
            <a:endParaRPr b="1" sz="20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7575475" y="1092450"/>
            <a:ext cx="1568400" cy="4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 u="sng"/>
              <a:t>CHALLENGES</a:t>
            </a:r>
            <a:endParaRPr b="1" sz="900" u="sng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•</a:t>
            </a:r>
            <a:r>
              <a:rPr lang="en" sz="900"/>
              <a:t> Tight deadlines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•</a:t>
            </a:r>
            <a:r>
              <a:rPr lang="en" sz="900"/>
              <a:t> Estimating tasks and handling edge cases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•</a:t>
            </a:r>
            <a:r>
              <a:rPr lang="en" sz="900"/>
              <a:t> Vague requirement specifications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•</a:t>
            </a:r>
            <a:r>
              <a:rPr lang="en" sz="900"/>
              <a:t> Changes or modifications in requirements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•</a:t>
            </a:r>
            <a:r>
              <a:rPr lang="en" sz="900"/>
              <a:t> Last-Minute Defects and Escalated Issues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 u="sng"/>
              <a:t>LEARNINGS</a:t>
            </a:r>
            <a:endParaRPr b="1" sz="900" u="sng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•</a:t>
            </a:r>
            <a:r>
              <a:rPr lang="en" sz="900"/>
              <a:t> Breaking down tasks into smaller chunks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•</a:t>
            </a:r>
            <a:r>
              <a:rPr lang="en" sz="900"/>
              <a:t> Starting small and then extending it to other edge cases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•</a:t>
            </a:r>
            <a:r>
              <a:rPr lang="en" sz="900"/>
              <a:t> Confirming assumptions with clients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•</a:t>
            </a:r>
            <a:r>
              <a:rPr lang="en" sz="900"/>
              <a:t>  Importance of documentation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•</a:t>
            </a:r>
            <a:r>
              <a:rPr lang="en" sz="900"/>
              <a:t> Automated tests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•</a:t>
            </a:r>
            <a:r>
              <a:rPr lang="en" sz="900"/>
              <a:t> Test every piece of code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•</a:t>
            </a:r>
            <a:r>
              <a:rPr lang="en" sz="900"/>
              <a:t> Change one thing at a time with Pull Requests</a:t>
            </a:r>
            <a:endParaRPr sz="900"/>
          </a:p>
        </p:txBody>
      </p:sp>
      <p:sp>
        <p:nvSpPr>
          <p:cNvPr id="59" name="Google Shape;59;p13"/>
          <p:cNvSpPr txBox="1"/>
          <p:nvPr/>
        </p:nvSpPr>
        <p:spPr>
          <a:xfrm>
            <a:off x="2642350" y="512625"/>
            <a:ext cx="2469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/>
              <a:t>USE CASES:</a:t>
            </a:r>
            <a:endParaRPr b="1" sz="10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• </a:t>
            </a:r>
            <a:r>
              <a:rPr lang="en" sz="1000"/>
              <a:t>Company induction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(or team building)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•</a:t>
            </a:r>
            <a:r>
              <a:rPr lang="en" sz="1000"/>
              <a:t> College Orientations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•</a:t>
            </a:r>
            <a:r>
              <a:rPr lang="en" sz="1000"/>
              <a:t> Classroom activities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• </a:t>
            </a:r>
            <a:r>
              <a:rPr lang="en" sz="1000">
                <a:solidFill>
                  <a:schemeClr val="dk1"/>
                </a:solidFill>
              </a:rPr>
              <a:t>Ice breaking events</a:t>
            </a:r>
            <a:endParaRPr sz="1000"/>
          </a:p>
        </p:txBody>
      </p:sp>
      <p:sp>
        <p:nvSpPr>
          <p:cNvPr id="60" name="Google Shape;60;p13"/>
          <p:cNvSpPr txBox="1"/>
          <p:nvPr/>
        </p:nvSpPr>
        <p:spPr>
          <a:xfrm>
            <a:off x="81300" y="1859350"/>
            <a:ext cx="33936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dk1"/>
                </a:solidFill>
              </a:rPr>
              <a:t>PROBLEM:</a:t>
            </a:r>
            <a:endParaRPr b="1" sz="10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•</a:t>
            </a:r>
            <a:r>
              <a:rPr lang="en" sz="1000">
                <a:solidFill>
                  <a:schemeClr val="dk1"/>
                </a:solidFill>
              </a:rPr>
              <a:t> Perspective</a:t>
            </a:r>
            <a:r>
              <a:rPr lang="en" sz="1000">
                <a:solidFill>
                  <a:schemeClr val="dk1"/>
                </a:solidFill>
              </a:rPr>
              <a:t> Walk is a live activity where participants standing in a line, respond to the host’s questions individually, either by moving forward or backward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•</a:t>
            </a:r>
            <a:r>
              <a:rPr lang="en" sz="1000">
                <a:solidFill>
                  <a:schemeClr val="dk1"/>
                </a:solidFill>
              </a:rPr>
              <a:t> The final positions of the participants reveal about the diversity in the group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• However, sometimes participants feel nervous or shy in honestly responding to a question being </a:t>
            </a:r>
            <a:r>
              <a:rPr lang="en" sz="1000">
                <a:solidFill>
                  <a:schemeClr val="dk1"/>
                </a:solidFill>
              </a:rPr>
              <a:t>conscious</a:t>
            </a:r>
            <a:r>
              <a:rPr lang="en" sz="1000">
                <a:solidFill>
                  <a:schemeClr val="dk1"/>
                </a:solidFill>
              </a:rPr>
              <a:t> about the other participants and/or the host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dk1"/>
                </a:solidFill>
              </a:rPr>
              <a:t>SOLUTION:</a:t>
            </a:r>
            <a:endParaRPr b="1" sz="10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•</a:t>
            </a:r>
            <a:r>
              <a:rPr lang="en" sz="1000">
                <a:solidFill>
                  <a:schemeClr val="dk1"/>
                </a:solidFill>
              </a:rPr>
              <a:t> The activity will be conducted online through a web app instead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• The participants are anonymous to each other, as well as to the host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• Participants with the event link can join the activity from anywhere (on-site or remotely) anonymously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• At the end of the activity, participants can see their results/position in the form of graphs/charts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5">
            <a:alphaModFix/>
          </a:blip>
          <a:srcRect b="0" l="0" r="0" t="25144"/>
          <a:stretch/>
        </p:blipFill>
        <p:spPr>
          <a:xfrm>
            <a:off x="7575575" y="141525"/>
            <a:ext cx="1270395" cy="9509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/>
          <p:nvPr/>
        </p:nvSpPr>
        <p:spPr>
          <a:xfrm>
            <a:off x="7516375" y="0"/>
            <a:ext cx="59100" cy="511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 txBox="1"/>
          <p:nvPr/>
        </p:nvSpPr>
        <p:spPr>
          <a:xfrm>
            <a:off x="3384225" y="1620825"/>
            <a:ext cx="1060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900">
                <a:solidFill>
                  <a:schemeClr val="dk2"/>
                </a:solidFill>
              </a:rPr>
              <a:t>Line standings:</a:t>
            </a:r>
            <a:endParaRPr b="1" i="1" sz="900">
              <a:solidFill>
                <a:schemeClr val="dk2"/>
              </a:solidFill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4225" y="1859341"/>
            <a:ext cx="1060500" cy="694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